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Noto Sans T Chinese Bold" panose="02020500000000000000" charset="-12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ource Sans Pro Bold" panose="020B0703030403020204" pitchFamily="34" charset="0"/>
      <p:regular r:id="rId17"/>
      <p:bold r:id="rId18"/>
    </p:embeddedFont>
    <p:embeddedFont>
      <p:font typeface="Noto Sans T Chinese" panose="02020500000000000000" charset="-12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2.svg>
</file>

<file path=ppt/media/image3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550018"/>
            <a:ext cx="16230600" cy="2263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00"/>
              </a:lnSpc>
            </a:pPr>
            <a:r>
              <a:rPr lang="en-US" sz="8000" dirty="0" smtClean="0">
                <a:solidFill>
                  <a:srgbClr val="4D4D4D"/>
                </a:solidFill>
                <a:latin typeface="Source Sans Pro Bold"/>
              </a:rPr>
              <a:t>Spanning </a:t>
            </a:r>
            <a:r>
              <a:rPr lang="en-US" sz="8000" dirty="0">
                <a:solidFill>
                  <a:srgbClr val="4D4D4D"/>
                </a:solidFill>
                <a:latin typeface="Source Sans Pro Bold"/>
              </a:rPr>
              <a:t>tree</a:t>
            </a:r>
          </a:p>
          <a:p>
            <a:pPr algn="ctr">
              <a:lnSpc>
                <a:spcPts val="8800"/>
              </a:lnSpc>
            </a:pPr>
            <a:r>
              <a:rPr lang="en-US" sz="8000" dirty="0">
                <a:solidFill>
                  <a:srgbClr val="4D4D4D"/>
                </a:solidFill>
                <a:latin typeface="Source Sans Pro Bold"/>
              </a:rPr>
              <a:t>protocol Implementation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352684" y="7090351"/>
            <a:ext cx="758263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4D4D4D"/>
                </a:solidFill>
                <a:latin typeface="Noto Sans T Chinese Bold"/>
                <a:ea typeface="Noto Sans T Chinese Bold"/>
              </a:rPr>
              <a:t>110550070 </a:t>
            </a:r>
            <a:r>
              <a:rPr lang="en-US" sz="5199" dirty="0" err="1">
                <a:solidFill>
                  <a:srgbClr val="4D4D4D"/>
                </a:solidFill>
                <a:latin typeface="Noto Sans T Chinese Bold"/>
                <a:ea typeface="Noto Sans T Chinese Bold"/>
              </a:rPr>
              <a:t>郭傑誠</a:t>
            </a:r>
            <a:endParaRPr lang="en-US" sz="5199" dirty="0">
              <a:solidFill>
                <a:srgbClr val="4D4D4D"/>
              </a:solidFill>
              <a:latin typeface="Noto Sans T Chinese Bold"/>
              <a:ea typeface="Noto Sans T Chinese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270067" y="4586287"/>
            <a:ext cx="9747865" cy="1009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5999">
                <a:solidFill>
                  <a:srgbClr val="000000"/>
                </a:solidFill>
                <a:latin typeface="Noto Sans T Chinese Bold"/>
              </a:rPr>
              <a:t>Thank you for listening!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33450"/>
            <a:ext cx="756658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 Bold"/>
              </a:rPr>
              <a:t>Spanning tree protocol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034724"/>
            <a:ext cx="15253152" cy="4899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6" lvl="1" indent="-431798" algn="l">
              <a:lnSpc>
                <a:spcPts val="55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Noto Sans T Chinese"/>
                <a:ea typeface="Noto Sans T Chinese"/>
              </a:rPr>
              <a:t>A loop in a network -&gt; broadcast storm、 duplicate frames</a:t>
            </a:r>
          </a:p>
          <a:p>
            <a:pPr algn="l">
              <a:lnSpc>
                <a:spcPts val="5599"/>
              </a:lnSpc>
            </a:pPr>
            <a:endParaRPr lang="en-US" sz="3999" dirty="0">
              <a:solidFill>
                <a:srgbClr val="000000"/>
              </a:solidFill>
              <a:latin typeface="Noto Sans T Chinese"/>
              <a:ea typeface="Noto Sans T Chinese"/>
            </a:endParaRPr>
          </a:p>
          <a:p>
            <a:pPr marL="863596" lvl="1" indent="-431798" algn="l">
              <a:lnSpc>
                <a:spcPts val="55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Noto Sans T Chinese"/>
              </a:rPr>
              <a:t>Root bridge election</a:t>
            </a:r>
          </a:p>
          <a:p>
            <a:pPr algn="l">
              <a:lnSpc>
                <a:spcPts val="5599"/>
              </a:lnSpc>
            </a:pPr>
            <a:endParaRPr lang="en-US" sz="3999" dirty="0">
              <a:solidFill>
                <a:srgbClr val="000000"/>
              </a:solidFill>
              <a:latin typeface="Noto Sans T Chinese"/>
            </a:endParaRPr>
          </a:p>
          <a:p>
            <a:pPr marL="863596" lvl="1" indent="-431798" algn="l">
              <a:lnSpc>
                <a:spcPts val="55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Noto Sans T Chinese"/>
              </a:rPr>
              <a:t>Assign ports role</a:t>
            </a:r>
          </a:p>
          <a:p>
            <a:pPr algn="l">
              <a:lnSpc>
                <a:spcPts val="5599"/>
              </a:lnSpc>
            </a:pPr>
            <a:endParaRPr lang="en-US" sz="3999" dirty="0">
              <a:solidFill>
                <a:srgbClr val="000000"/>
              </a:solidFill>
              <a:latin typeface="Noto Sans T Chinese"/>
            </a:endParaRPr>
          </a:p>
          <a:p>
            <a:pPr marL="863596" lvl="1" indent="-431798" algn="l">
              <a:lnSpc>
                <a:spcPts val="5599"/>
              </a:lnSpc>
              <a:buFont typeface="Arial"/>
              <a:buChar char="•"/>
            </a:pPr>
            <a:r>
              <a:rPr lang="en-US" sz="3999" dirty="0">
                <a:solidFill>
                  <a:srgbClr val="000000"/>
                </a:solidFill>
                <a:latin typeface="Noto Sans T Chinese"/>
              </a:rPr>
              <a:t>STP deal with route failure </a:t>
            </a:r>
          </a:p>
        </p:txBody>
      </p:sp>
      <p:sp>
        <p:nvSpPr>
          <p:cNvPr id="4" name="Freeform 4"/>
          <p:cNvSpPr/>
          <p:nvPr/>
        </p:nvSpPr>
        <p:spPr>
          <a:xfrm>
            <a:off x="11982546" y="4167084"/>
            <a:ext cx="2500416" cy="2500416"/>
          </a:xfrm>
          <a:custGeom>
            <a:avLst/>
            <a:gdLst/>
            <a:ahLst/>
            <a:cxnLst/>
            <a:rect l="l" t="t" r="r" b="b"/>
            <a:pathLst>
              <a:path w="2500416" h="2500416">
                <a:moveTo>
                  <a:pt x="0" y="0"/>
                </a:moveTo>
                <a:lnTo>
                  <a:pt x="2500416" y="0"/>
                </a:lnTo>
                <a:lnTo>
                  <a:pt x="2500416" y="2500416"/>
                </a:lnTo>
                <a:lnTo>
                  <a:pt x="0" y="25004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367705" y="7422828"/>
            <a:ext cx="2500416" cy="2500416"/>
          </a:xfrm>
          <a:custGeom>
            <a:avLst/>
            <a:gdLst/>
            <a:ahLst/>
            <a:cxnLst/>
            <a:rect l="l" t="t" r="r" b="b"/>
            <a:pathLst>
              <a:path w="2500416" h="2500416">
                <a:moveTo>
                  <a:pt x="0" y="0"/>
                </a:moveTo>
                <a:lnTo>
                  <a:pt x="2500416" y="0"/>
                </a:lnTo>
                <a:lnTo>
                  <a:pt x="2500416" y="2500416"/>
                </a:lnTo>
                <a:lnTo>
                  <a:pt x="0" y="25004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603166" y="7422828"/>
            <a:ext cx="2500416" cy="2500416"/>
          </a:xfrm>
          <a:custGeom>
            <a:avLst/>
            <a:gdLst/>
            <a:ahLst/>
            <a:cxnLst/>
            <a:rect l="l" t="t" r="r" b="b"/>
            <a:pathLst>
              <a:path w="2500416" h="2500416">
                <a:moveTo>
                  <a:pt x="0" y="0"/>
                </a:moveTo>
                <a:lnTo>
                  <a:pt x="2500415" y="0"/>
                </a:lnTo>
                <a:lnTo>
                  <a:pt x="2500415" y="2500416"/>
                </a:lnTo>
                <a:lnTo>
                  <a:pt x="0" y="25004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 flipV="1">
            <a:off x="11686355" y="8915606"/>
            <a:ext cx="3092799" cy="28575"/>
          </a:xfrm>
          <a:prstGeom prst="line">
            <a:avLst/>
          </a:prstGeom>
          <a:ln w="571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1984794" y="5014560"/>
            <a:ext cx="250041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switch 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367705" y="8349504"/>
            <a:ext cx="250041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switch 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603166" y="8349504"/>
            <a:ext cx="250041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switch 3</a:t>
            </a:r>
          </a:p>
        </p:txBody>
      </p:sp>
      <p:sp>
        <p:nvSpPr>
          <p:cNvPr id="11" name="AutoShape 11"/>
          <p:cNvSpPr/>
          <p:nvPr/>
        </p:nvSpPr>
        <p:spPr>
          <a:xfrm flipV="1">
            <a:off x="10495830" y="6173845"/>
            <a:ext cx="1468393" cy="1227056"/>
          </a:xfrm>
          <a:prstGeom prst="line">
            <a:avLst/>
          </a:prstGeom>
          <a:ln w="571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flipH="1" flipV="1">
            <a:off x="14502636" y="6084593"/>
            <a:ext cx="1387807" cy="1317512"/>
          </a:xfrm>
          <a:prstGeom prst="line">
            <a:avLst/>
          </a:prstGeom>
          <a:ln w="571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802489" y="3857003"/>
            <a:ext cx="2500416" cy="2500416"/>
          </a:xfrm>
          <a:custGeom>
            <a:avLst/>
            <a:gdLst/>
            <a:ahLst/>
            <a:cxnLst/>
            <a:rect l="l" t="t" r="r" b="b"/>
            <a:pathLst>
              <a:path w="2500416" h="2500416">
                <a:moveTo>
                  <a:pt x="0" y="0"/>
                </a:moveTo>
                <a:lnTo>
                  <a:pt x="2500416" y="0"/>
                </a:lnTo>
                <a:lnTo>
                  <a:pt x="2500416" y="2500416"/>
                </a:lnTo>
                <a:lnTo>
                  <a:pt x="0" y="25004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933450"/>
            <a:ext cx="756658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 Bold"/>
              </a:rPr>
              <a:t>Root bridge election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472703"/>
            <a:ext cx="12317897" cy="66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Noto Sans T Chinese"/>
              </a:rPr>
              <a:t>Select the switch with lowest id as root</a:t>
            </a:r>
          </a:p>
        </p:txBody>
      </p:sp>
      <p:sp>
        <p:nvSpPr>
          <p:cNvPr id="5" name="Freeform 5"/>
          <p:cNvSpPr/>
          <p:nvPr/>
        </p:nvSpPr>
        <p:spPr>
          <a:xfrm>
            <a:off x="7187648" y="7191948"/>
            <a:ext cx="2500416" cy="2500416"/>
          </a:xfrm>
          <a:custGeom>
            <a:avLst/>
            <a:gdLst/>
            <a:ahLst/>
            <a:cxnLst/>
            <a:rect l="l" t="t" r="r" b="b"/>
            <a:pathLst>
              <a:path w="2500416" h="2500416">
                <a:moveTo>
                  <a:pt x="0" y="0"/>
                </a:moveTo>
                <a:lnTo>
                  <a:pt x="2500416" y="0"/>
                </a:lnTo>
                <a:lnTo>
                  <a:pt x="2500416" y="2500415"/>
                </a:lnTo>
                <a:lnTo>
                  <a:pt x="0" y="25004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423108" y="7191948"/>
            <a:ext cx="2500416" cy="2500416"/>
          </a:xfrm>
          <a:custGeom>
            <a:avLst/>
            <a:gdLst/>
            <a:ahLst/>
            <a:cxnLst/>
            <a:rect l="l" t="t" r="r" b="b"/>
            <a:pathLst>
              <a:path w="2500416" h="2500416">
                <a:moveTo>
                  <a:pt x="0" y="0"/>
                </a:moveTo>
                <a:lnTo>
                  <a:pt x="2500416" y="0"/>
                </a:lnTo>
                <a:lnTo>
                  <a:pt x="2500416" y="2500415"/>
                </a:lnTo>
                <a:lnTo>
                  <a:pt x="0" y="25004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 flipV="1">
            <a:off x="10506298" y="8684725"/>
            <a:ext cx="3092799" cy="28575"/>
          </a:xfrm>
          <a:prstGeom prst="line">
            <a:avLst/>
          </a:prstGeom>
          <a:ln w="571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804737" y="4783679"/>
            <a:ext cx="250041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switch 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87648" y="8118623"/>
            <a:ext cx="250041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switch 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423108" y="8118623"/>
            <a:ext cx="2500416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switch 3</a:t>
            </a:r>
          </a:p>
        </p:txBody>
      </p:sp>
      <p:sp>
        <p:nvSpPr>
          <p:cNvPr id="11" name="AutoShape 11"/>
          <p:cNvSpPr/>
          <p:nvPr/>
        </p:nvSpPr>
        <p:spPr>
          <a:xfrm flipV="1">
            <a:off x="9315773" y="5942964"/>
            <a:ext cx="1468393" cy="1227056"/>
          </a:xfrm>
          <a:prstGeom prst="line">
            <a:avLst/>
          </a:prstGeom>
          <a:ln w="571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flipH="1" flipV="1">
            <a:off x="13322579" y="5853712"/>
            <a:ext cx="1387807" cy="1317512"/>
          </a:xfrm>
          <a:prstGeom prst="line">
            <a:avLst/>
          </a:prstGeom>
          <a:ln w="571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985008" y="3488703"/>
            <a:ext cx="12317897" cy="1374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Noto Sans T Chinese"/>
              </a:rPr>
              <a:t>Send Hello BPDU to each other</a:t>
            </a: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Noto Sans T Chinese"/>
              </a:rPr>
              <a:t>(Bridge protocol data unit)</a:t>
            </a:r>
          </a:p>
        </p:txBody>
      </p:sp>
      <p:sp>
        <p:nvSpPr>
          <p:cNvPr id="14" name="AutoShape 14"/>
          <p:cNvSpPr/>
          <p:nvPr/>
        </p:nvSpPr>
        <p:spPr>
          <a:xfrm flipH="1">
            <a:off x="13108557" y="2889042"/>
            <a:ext cx="981080" cy="944289"/>
          </a:xfrm>
          <a:prstGeom prst="line">
            <a:avLst/>
          </a:prstGeom>
          <a:ln w="1333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5" name="TextBox 15"/>
          <p:cNvSpPr txBox="1"/>
          <p:nvPr/>
        </p:nvSpPr>
        <p:spPr>
          <a:xfrm>
            <a:off x="14089636" y="2215845"/>
            <a:ext cx="2610997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root bridge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59600" y="6589630"/>
            <a:ext cx="253722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Noto Sans T Chinese"/>
              </a:rPr>
              <a:t>6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925836" y="7828745"/>
            <a:ext cx="253722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Noto Sans T Chinese"/>
              </a:rPr>
              <a:t>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472235" y="6589630"/>
            <a:ext cx="253722" cy="613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Noto Sans T Chinese"/>
              </a:rPr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33450"/>
            <a:ext cx="7566589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 Bold"/>
              </a:rPr>
              <a:t>Assign port role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25108" y="2660650"/>
            <a:ext cx="13728834" cy="4899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6" lvl="1" indent="-431798" algn="l">
              <a:lnSpc>
                <a:spcPts val="5599"/>
              </a:lnSpc>
              <a:buAutoNum type="arabicPeriod"/>
            </a:pPr>
            <a:r>
              <a:rPr lang="en-US" sz="3999">
                <a:solidFill>
                  <a:srgbClr val="000000"/>
                </a:solidFill>
                <a:latin typeface="Noto Sans T Chinese"/>
              </a:rPr>
              <a:t> Set all root bridge ports to designated port</a:t>
            </a:r>
          </a:p>
          <a:p>
            <a:pPr algn="l">
              <a:lnSpc>
                <a:spcPts val="5599"/>
              </a:lnSpc>
            </a:pPr>
            <a:endParaRPr lang="en-US" sz="3999">
              <a:solidFill>
                <a:srgbClr val="000000"/>
              </a:solidFill>
              <a:latin typeface="Noto Sans T Chinese"/>
            </a:endParaRP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Noto Sans T Chinese"/>
              </a:rPr>
              <a:t>   2. Other switches choose a port be root port (least cost)</a:t>
            </a: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Noto Sans T Chinese"/>
              </a:rPr>
              <a:t>   </a:t>
            </a: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Noto Sans T Chinese"/>
              </a:rPr>
              <a:t>   3.  Ports connected to root port set to designated port</a:t>
            </a:r>
          </a:p>
          <a:p>
            <a:pPr algn="l">
              <a:lnSpc>
                <a:spcPts val="5599"/>
              </a:lnSpc>
            </a:pPr>
            <a:endParaRPr lang="en-US" sz="3999">
              <a:solidFill>
                <a:srgbClr val="000000"/>
              </a:solidFill>
              <a:latin typeface="Noto Sans T Chinese"/>
            </a:endParaRPr>
          </a:p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Noto Sans T Chinese"/>
              </a:rPr>
              <a:t>   4. Remained port is blocked port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563832" y="1083601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30155" y="5923613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3781" y="5923613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 flipV="1">
            <a:off x="6723644" y="7394266"/>
            <a:ext cx="4617315" cy="0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flipV="1">
            <a:off x="4847842" y="3958232"/>
            <a:ext cx="2380797" cy="1965381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 flipV="1">
            <a:off x="11195112" y="3958232"/>
            <a:ext cx="2548106" cy="1785375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H="1">
            <a:off x="10666054" y="1153668"/>
            <a:ext cx="1439487" cy="615314"/>
          </a:xfrm>
          <a:prstGeom prst="line">
            <a:avLst/>
          </a:prstGeom>
          <a:ln w="1524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9" name="Freeform 9"/>
          <p:cNvSpPr/>
          <p:nvPr/>
        </p:nvSpPr>
        <p:spPr>
          <a:xfrm>
            <a:off x="5176008" y="4275831"/>
            <a:ext cx="901171" cy="839215"/>
          </a:xfrm>
          <a:custGeom>
            <a:avLst/>
            <a:gdLst/>
            <a:ahLst/>
            <a:cxnLst/>
            <a:rect l="l" t="t" r="r" b="b"/>
            <a:pathLst>
              <a:path w="901171" h="839215">
                <a:moveTo>
                  <a:pt x="0" y="0"/>
                </a:moveTo>
                <a:lnTo>
                  <a:pt x="901171" y="0"/>
                </a:lnTo>
                <a:lnTo>
                  <a:pt x="901171" y="839215"/>
                </a:lnTo>
                <a:lnTo>
                  <a:pt x="0" y="8392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10" name="TextBox 10"/>
          <p:cNvSpPr txBox="1"/>
          <p:nvPr/>
        </p:nvSpPr>
        <p:spPr>
          <a:xfrm>
            <a:off x="7563832" y="2158942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30155" y="6998955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503781" y="6998955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002901" y="371427"/>
            <a:ext cx="300176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root bridge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77797" y="5057775"/>
            <a:ext cx="291695" cy="71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4"/>
              </a:lnSpc>
            </a:pPr>
            <a:r>
              <a:rPr lang="en-US" sz="4138">
                <a:solidFill>
                  <a:srgbClr val="000000"/>
                </a:solidFill>
                <a:latin typeface="Noto Sans T Chinese"/>
              </a:rPr>
              <a:t>6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98153" y="6351344"/>
            <a:ext cx="291695" cy="71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4"/>
              </a:lnSpc>
            </a:pPr>
            <a:r>
              <a:rPr lang="en-US" sz="4138">
                <a:solidFill>
                  <a:srgbClr val="000000"/>
                </a:solidFill>
                <a:latin typeface="Noto Sans T Chinese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105541" y="5029321"/>
            <a:ext cx="291695" cy="71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4"/>
              </a:lnSpc>
            </a:pPr>
            <a:r>
              <a:rPr lang="en-US" sz="4138">
                <a:solidFill>
                  <a:srgbClr val="000000"/>
                </a:solidFill>
                <a:latin typeface="Noto Sans T Chinese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331313" y="2749541"/>
            <a:ext cx="320409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designated port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795190" y="2749541"/>
            <a:ext cx="320409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designated port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400855" y="7980078"/>
            <a:ext cx="320409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designated port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721600" y="8217854"/>
            <a:ext cx="180998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root port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999281" y="5191670"/>
            <a:ext cx="180998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root port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781059" y="5134248"/>
            <a:ext cx="257282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blocked port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33450"/>
            <a:ext cx="9875397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Noto Sans T Chinese Bold"/>
              </a:rPr>
              <a:t>STP deal with route failure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25108" y="2660650"/>
            <a:ext cx="14960198" cy="207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6" lvl="1" indent="-431798" algn="l">
              <a:lnSpc>
                <a:spcPts val="5599"/>
              </a:lnSpc>
              <a:buAutoNum type="arabicPeriod"/>
            </a:pPr>
            <a:r>
              <a:rPr lang="en-US" sz="3999" dirty="0">
                <a:solidFill>
                  <a:srgbClr val="000000"/>
                </a:solidFill>
                <a:latin typeface="Noto Sans T Chinese"/>
              </a:rPr>
              <a:t> Max age timer: Expired when no hello BPDU was received</a:t>
            </a:r>
          </a:p>
          <a:p>
            <a:pPr algn="l">
              <a:lnSpc>
                <a:spcPts val="5599"/>
              </a:lnSpc>
            </a:pPr>
            <a:endParaRPr lang="en-US" sz="3999" dirty="0">
              <a:solidFill>
                <a:srgbClr val="000000"/>
              </a:solidFill>
              <a:latin typeface="Noto Sans T Chinese"/>
            </a:endParaRPr>
          </a:p>
          <a:p>
            <a:pPr algn="l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Noto Sans T Chinese"/>
              </a:rPr>
              <a:t>   2. Change port state, role if needed.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563832" y="1083601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30155" y="5923613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3781" y="5923613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 flipV="1">
            <a:off x="6723644" y="7394266"/>
            <a:ext cx="4617315" cy="0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flipV="1">
            <a:off x="4847842" y="3958232"/>
            <a:ext cx="2380797" cy="1965381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 flipV="1">
            <a:off x="11195112" y="3958232"/>
            <a:ext cx="2548106" cy="1785375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H="1">
            <a:off x="10666054" y="1153668"/>
            <a:ext cx="1439487" cy="615314"/>
          </a:xfrm>
          <a:prstGeom prst="line">
            <a:avLst/>
          </a:prstGeom>
          <a:ln w="1524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9" name="Freeform 9"/>
          <p:cNvSpPr/>
          <p:nvPr/>
        </p:nvSpPr>
        <p:spPr>
          <a:xfrm>
            <a:off x="12105541" y="4100458"/>
            <a:ext cx="943648" cy="1100464"/>
          </a:xfrm>
          <a:custGeom>
            <a:avLst/>
            <a:gdLst/>
            <a:ahLst/>
            <a:cxnLst/>
            <a:rect l="l" t="t" r="r" b="b"/>
            <a:pathLst>
              <a:path w="943648" h="1100464">
                <a:moveTo>
                  <a:pt x="0" y="0"/>
                </a:moveTo>
                <a:lnTo>
                  <a:pt x="943648" y="0"/>
                </a:lnTo>
                <a:lnTo>
                  <a:pt x="943648" y="1100465"/>
                </a:lnTo>
                <a:lnTo>
                  <a:pt x="0" y="11004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7563832" y="2158942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30155" y="6998955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503781" y="6998955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002901" y="371427"/>
            <a:ext cx="300176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root bridge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77797" y="5057775"/>
            <a:ext cx="291695" cy="71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4"/>
              </a:lnSpc>
            </a:pPr>
            <a:r>
              <a:rPr lang="en-US" sz="4138">
                <a:solidFill>
                  <a:srgbClr val="000000"/>
                </a:solidFill>
                <a:latin typeface="Noto Sans T Chinese"/>
              </a:rPr>
              <a:t>6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98153" y="6351344"/>
            <a:ext cx="291695" cy="71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4"/>
              </a:lnSpc>
            </a:pPr>
            <a:r>
              <a:rPr lang="en-US" sz="4138">
                <a:solidFill>
                  <a:srgbClr val="000000"/>
                </a:solidFill>
                <a:latin typeface="Noto Sans T Chinese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813846" y="5057775"/>
            <a:ext cx="291695" cy="71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4"/>
              </a:lnSpc>
            </a:pPr>
            <a:r>
              <a:rPr lang="en-US" sz="4138">
                <a:solidFill>
                  <a:srgbClr val="000000"/>
                </a:solidFill>
                <a:latin typeface="Noto Sans T Chinese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331313" y="2749541"/>
            <a:ext cx="320409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designated port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795190" y="2749541"/>
            <a:ext cx="320409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designated port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400855" y="7980078"/>
            <a:ext cx="320409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designated port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721600" y="8217854"/>
            <a:ext cx="180998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root port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999281" y="5191670"/>
            <a:ext cx="180998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root port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781059" y="5134248"/>
            <a:ext cx="257282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blocked port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563832" y="1083601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30155" y="5923613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3781" y="5923613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 flipV="1">
            <a:off x="6723644" y="7394266"/>
            <a:ext cx="4617315" cy="0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flipV="1">
            <a:off x="4847842" y="3958232"/>
            <a:ext cx="2380797" cy="1965381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 flipV="1">
            <a:off x="11195112" y="3958232"/>
            <a:ext cx="2548106" cy="1785375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H="1">
            <a:off x="10666054" y="1153668"/>
            <a:ext cx="1439487" cy="615314"/>
          </a:xfrm>
          <a:prstGeom prst="line">
            <a:avLst/>
          </a:prstGeom>
          <a:ln w="1524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9" name="Freeform 9"/>
          <p:cNvSpPr/>
          <p:nvPr/>
        </p:nvSpPr>
        <p:spPr>
          <a:xfrm>
            <a:off x="12105541" y="4100458"/>
            <a:ext cx="943648" cy="1100464"/>
          </a:xfrm>
          <a:custGeom>
            <a:avLst/>
            <a:gdLst/>
            <a:ahLst/>
            <a:cxnLst/>
            <a:rect l="l" t="t" r="r" b="b"/>
            <a:pathLst>
              <a:path w="943648" h="1100464">
                <a:moveTo>
                  <a:pt x="0" y="0"/>
                </a:moveTo>
                <a:lnTo>
                  <a:pt x="943648" y="0"/>
                </a:lnTo>
                <a:lnTo>
                  <a:pt x="943648" y="1100465"/>
                </a:lnTo>
                <a:lnTo>
                  <a:pt x="0" y="11004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7563832" y="2158942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30155" y="6998955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503781" y="6998955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002901" y="371427"/>
            <a:ext cx="300176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root bridge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77797" y="5057775"/>
            <a:ext cx="291695" cy="71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4"/>
              </a:lnSpc>
            </a:pPr>
            <a:r>
              <a:rPr lang="en-US" sz="4138">
                <a:solidFill>
                  <a:srgbClr val="000000"/>
                </a:solidFill>
                <a:latin typeface="Noto Sans T Chinese"/>
              </a:rPr>
              <a:t>6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98153" y="6351344"/>
            <a:ext cx="291695" cy="71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4"/>
              </a:lnSpc>
            </a:pPr>
            <a:r>
              <a:rPr lang="en-US" sz="4138">
                <a:solidFill>
                  <a:srgbClr val="000000"/>
                </a:solidFill>
                <a:latin typeface="Noto Sans T Chinese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331313" y="2749541"/>
            <a:ext cx="320409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designated port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039864" y="7980078"/>
            <a:ext cx="192607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1473A"/>
                </a:solidFill>
                <a:latin typeface="Noto Sans T Chinese Bold"/>
              </a:rPr>
              <a:t>root port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721600" y="8217854"/>
            <a:ext cx="180998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root port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405239" y="5191670"/>
            <a:ext cx="192607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1473A"/>
                </a:solidFill>
                <a:latin typeface="Noto Sans T Chinese Bold"/>
              </a:rPr>
              <a:t>root port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563832" y="1083601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30155" y="5923613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503781" y="5923613"/>
            <a:ext cx="2874631" cy="2874631"/>
          </a:xfrm>
          <a:custGeom>
            <a:avLst/>
            <a:gdLst/>
            <a:ahLst/>
            <a:cxnLst/>
            <a:rect l="l" t="t" r="r" b="b"/>
            <a:pathLst>
              <a:path w="2874631" h="2874631">
                <a:moveTo>
                  <a:pt x="0" y="0"/>
                </a:moveTo>
                <a:lnTo>
                  <a:pt x="2874631" y="0"/>
                </a:lnTo>
                <a:lnTo>
                  <a:pt x="2874631" y="2874631"/>
                </a:lnTo>
                <a:lnTo>
                  <a:pt x="0" y="28746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 flipV="1">
            <a:off x="6723644" y="7429500"/>
            <a:ext cx="4617315" cy="0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flipV="1">
            <a:off x="4847842" y="3958232"/>
            <a:ext cx="2380797" cy="1965381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 flipV="1">
            <a:off x="11195112" y="3958232"/>
            <a:ext cx="2548106" cy="1785375"/>
          </a:xfrm>
          <a:prstGeom prst="line">
            <a:avLst/>
          </a:prstGeom>
          <a:ln w="666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flipH="1">
            <a:off x="10666054" y="1153668"/>
            <a:ext cx="1439487" cy="615314"/>
          </a:xfrm>
          <a:prstGeom prst="line">
            <a:avLst/>
          </a:prstGeom>
          <a:ln w="1524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9" name="Freeform 9"/>
          <p:cNvSpPr/>
          <p:nvPr/>
        </p:nvSpPr>
        <p:spPr>
          <a:xfrm>
            <a:off x="12105541" y="4100458"/>
            <a:ext cx="943648" cy="1100464"/>
          </a:xfrm>
          <a:custGeom>
            <a:avLst/>
            <a:gdLst/>
            <a:ahLst/>
            <a:cxnLst/>
            <a:rect l="l" t="t" r="r" b="b"/>
            <a:pathLst>
              <a:path w="943648" h="1100464">
                <a:moveTo>
                  <a:pt x="0" y="0"/>
                </a:moveTo>
                <a:lnTo>
                  <a:pt x="943648" y="0"/>
                </a:lnTo>
                <a:lnTo>
                  <a:pt x="943648" y="1100465"/>
                </a:lnTo>
                <a:lnTo>
                  <a:pt x="0" y="11004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7563832" y="2158942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30155" y="6998955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503781" y="6998955"/>
            <a:ext cx="287463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switch 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002901" y="371427"/>
            <a:ext cx="3001761" cy="657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72"/>
              </a:lnSpc>
            </a:pPr>
            <a:r>
              <a:rPr lang="en-US" sz="3908">
                <a:solidFill>
                  <a:srgbClr val="000000"/>
                </a:solidFill>
                <a:latin typeface="Noto Sans T Chinese"/>
              </a:rPr>
              <a:t>root bridge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77797" y="5057775"/>
            <a:ext cx="291695" cy="71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4"/>
              </a:lnSpc>
            </a:pPr>
            <a:r>
              <a:rPr lang="en-US" sz="4138">
                <a:solidFill>
                  <a:srgbClr val="000000"/>
                </a:solidFill>
                <a:latin typeface="Noto Sans T Chinese"/>
              </a:rPr>
              <a:t>6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98153" y="6351344"/>
            <a:ext cx="291695" cy="71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4"/>
              </a:lnSpc>
            </a:pPr>
            <a:r>
              <a:rPr lang="en-US" sz="4138">
                <a:solidFill>
                  <a:srgbClr val="000000"/>
                </a:solidFill>
                <a:latin typeface="Noto Sans T Chinese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331313" y="2749541"/>
            <a:ext cx="3204091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Noto Sans T Chinese"/>
              </a:rPr>
              <a:t>designated port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039864" y="7980078"/>
            <a:ext cx="192607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1473A"/>
                </a:solidFill>
                <a:latin typeface="Noto Sans T Chinese Bold"/>
              </a:rPr>
              <a:t>root port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238504" y="8236935"/>
            <a:ext cx="338970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1473A"/>
                </a:solidFill>
                <a:latin typeface="Noto Sans T Chinese Bold"/>
              </a:rPr>
              <a:t>designated port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405239" y="5191670"/>
            <a:ext cx="1926074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1473A"/>
                </a:solidFill>
                <a:latin typeface="Noto Sans T Chinese Bold"/>
              </a:rPr>
              <a:t>root port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234</Words>
  <Application>Microsoft Office PowerPoint</Application>
  <PresentationFormat>自訂</PresentationFormat>
  <Paragraphs>84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Arial</vt:lpstr>
      <vt:lpstr>Noto Sans T Chinese Bold</vt:lpstr>
      <vt:lpstr>Calibri</vt:lpstr>
      <vt:lpstr>Source Sans Pro Bold</vt:lpstr>
      <vt:lpstr>Noto Sans T Chinese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to...</dc:title>
  <cp:lastModifiedBy>OWNER</cp:lastModifiedBy>
  <cp:revision>3</cp:revision>
  <dcterms:created xsi:type="dcterms:W3CDTF">2006-08-16T00:00:00Z</dcterms:created>
  <dcterms:modified xsi:type="dcterms:W3CDTF">2024-05-21T03:09:35Z</dcterms:modified>
  <dc:identifier>DAFgWFtU3QY</dc:identifier>
</cp:coreProperties>
</file>

<file path=docProps/thumbnail.jpeg>
</file>